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6533e03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316533e03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16533e03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16533e03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" name="Google Shape;21;p3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22" name="Google Shape;22;p3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3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26" name="Google Shape;26;p3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" name="Google Shape;29;p3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30" name="Google Shape;3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" name="Google Shape;33;p3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34" name="Google Shape;3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" name="Google Shape;37;p3"/>
          <p:cNvGrpSpPr/>
          <p:nvPr/>
        </p:nvGrpSpPr>
        <p:grpSpPr>
          <a:xfrm>
            <a:off x="199149" y="4055652"/>
            <a:ext cx="2795413" cy="1083308"/>
            <a:chOff x="6917201" y="0"/>
            <a:chExt cx="2227776" cy="863400"/>
          </a:xfrm>
        </p:grpSpPr>
        <p:sp>
          <p:nvSpPr>
            <p:cNvPr id="38" name="Google Shape;38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41;p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2" name="Google Shape;42;p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4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47" name="Google Shape;47;p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4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51" name="Google Shape;51;p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1926163" y="511700"/>
            <a:ext cx="49836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1900"/>
              <a:t>https://chisatocat.github.io/jptour</a:t>
            </a:r>
            <a:endParaRPr sz="1700"/>
          </a:p>
        </p:txBody>
      </p:sp>
      <p:pic>
        <p:nvPicPr>
          <p:cNvPr id="129" name="Google Shape;12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5975" y="1070149"/>
            <a:ext cx="5774474" cy="351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type="title"/>
          </p:nvPr>
        </p:nvSpPr>
        <p:spPr>
          <a:xfrm>
            <a:off x="819150" y="778925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日旅社-</a:t>
            </a:r>
            <a:r>
              <a:rPr lang="zh-TW">
                <a:solidFill>
                  <a:srgbClr val="BF9000"/>
                </a:solidFill>
              </a:rPr>
              <a:t>主頁</a:t>
            </a:r>
            <a:r>
              <a:rPr lang="zh-TW">
                <a:solidFill>
                  <a:srgbClr val="E69138"/>
                </a:solidFill>
              </a:rPr>
              <a:t>  </a:t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220" name="Google Shape;220;p22"/>
          <p:cNvSpPr txBox="1"/>
          <p:nvPr>
            <p:ph idx="1" type="body"/>
          </p:nvPr>
        </p:nvSpPr>
        <p:spPr>
          <a:xfrm>
            <a:off x="819150" y="20635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21" name="Google Shape;22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33550" y="1902425"/>
            <a:ext cx="4786524" cy="2770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2" name="Google Shape;222;p22"/>
          <p:cNvCxnSpPr/>
          <p:nvPr/>
        </p:nvCxnSpPr>
        <p:spPr>
          <a:xfrm>
            <a:off x="5065350" y="2664100"/>
            <a:ext cx="681900" cy="6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/>
          <p:nvPr>
            <p:ph type="title"/>
          </p:nvPr>
        </p:nvSpPr>
        <p:spPr>
          <a:xfrm>
            <a:off x="690400" y="767888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日旅社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228" name="Google Shape;228;p23"/>
          <p:cNvSpPr txBox="1"/>
          <p:nvPr>
            <p:ph idx="1" type="body"/>
          </p:nvPr>
        </p:nvSpPr>
        <p:spPr>
          <a:xfrm>
            <a:off x="857100" y="1763400"/>
            <a:ext cx="7429800" cy="27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29" name="Google Shape;229;p23"/>
          <p:cNvPicPr preferRelativeResize="0"/>
          <p:nvPr/>
        </p:nvPicPr>
        <p:blipFill rotWithShape="1">
          <a:blip r:embed="rId3">
            <a:alphaModFix/>
          </a:blip>
          <a:srcRect b="8735" l="1712" r="8130" t="26413"/>
          <a:stretch/>
        </p:blipFill>
        <p:spPr>
          <a:xfrm>
            <a:off x="1306825" y="1819125"/>
            <a:ext cx="2514599" cy="268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10025" y="1789800"/>
            <a:ext cx="2583400" cy="274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￼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￼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3000"/>
              <a:buNone/>
            </a:pPr>
            <a:r>
              <a:rPr b="1" lang="zh-TW">
                <a:solidFill>
                  <a:srgbClr val="BF9000"/>
                </a:solidFill>
              </a:rPr>
              <a:t>登入頁面設計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238" name="Google Shape;238;p24"/>
          <p:cNvSpPr txBox="1"/>
          <p:nvPr>
            <p:ph idx="1" type="body"/>
          </p:nvPr>
        </p:nvSpPr>
        <p:spPr>
          <a:xfrm>
            <a:off x="748100" y="193387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本登入頁面使用 Firebase 進行註冊，同時也支持訪客訪問。網站能夠追蹤用戶資訊，以便進一步互動，例如透過電子郵件向訪客發送折扣資訊或旅遊資訊。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在專案中，我們使用了以下技術：1. Bootstrap 2. JavaScript、HTML 和 CSS。然而，這可能導致不一致的問題。因此，在初步階段，建議選擇使用其中一種或兩種技術，以確保設計的一致性和穩定性。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type="title"/>
          </p:nvPr>
        </p:nvSpPr>
        <p:spPr>
          <a:xfrm>
            <a:off x="914125" y="889425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內容創作</a:t>
            </a:r>
            <a:endParaRPr/>
          </a:p>
        </p:txBody>
      </p:sp>
      <p:sp>
        <p:nvSpPr>
          <p:cNvPr id="244" name="Google Shape;244;p25"/>
          <p:cNvSpPr txBox="1"/>
          <p:nvPr>
            <p:ph idx="1" type="body"/>
          </p:nvPr>
        </p:nvSpPr>
        <p:spPr>
          <a:xfrm>
            <a:off x="819150" y="1968800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內容策略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SEO優化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內容審核與批准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：狀態圖（State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描述內容生命周期中的不同狀態。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AHRN becomes commercial web service &gt; Joint Base Langley-Eustis ..." id="245" name="Google Shape;24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150" y="2089550"/>
            <a:ext cx="3153275" cy="210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測試與評估</a:t>
            </a:r>
            <a:endParaRPr/>
          </a:p>
        </p:txBody>
      </p:sp>
      <p:sp>
        <p:nvSpPr>
          <p:cNvPr id="251" name="Google Shape;251;p26"/>
          <p:cNvSpPr txBox="1"/>
          <p:nvPr>
            <p:ph idx="1" type="body"/>
          </p:nvPr>
        </p:nvSpPr>
        <p:spPr>
          <a:xfrm>
            <a:off x="855675" y="203457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29032"/>
              <a:buNone/>
            </a:pPr>
            <a:r>
              <a:rPr lang="zh-TW">
                <a:solidFill>
                  <a:srgbClr val="000000"/>
                </a:solidFill>
              </a:rPr>
              <a:t>功能測試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zh-TW">
                <a:solidFill>
                  <a:srgbClr val="000000"/>
                </a:solidFill>
              </a:rPr>
              <a:t>跨瀏覽器兼容性測試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zh-TW">
                <a:solidFill>
                  <a:srgbClr val="000000"/>
                </a:solidFill>
              </a:rPr>
              <a:t>響應式菜單層測試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zh-TW">
                <a:solidFill>
                  <a:srgbClr val="000000"/>
                </a:solidFill>
              </a:rPr>
              <a:t>使用性測試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lang="zh-TW">
                <a:solidFill>
                  <a:srgbClr val="000000"/>
                </a:solidFill>
              </a:rPr>
              <a:t>速度測試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29032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：活動圖（Activity Diagram）</a:t>
            </a:r>
            <a:endParaRPr>
              <a:solidFill>
                <a:srgbClr val="000000"/>
              </a:solidFill>
            </a:endParaRPr>
          </a:p>
          <a:p>
            <a:pPr indent="-292669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描述測試流程和用戶反饋循環。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29032"/>
              <a:buNone/>
            </a:pPr>
            <a:r>
              <a:t/>
            </a:r>
            <a:endParaRPr/>
          </a:p>
        </p:txBody>
      </p:sp>
      <p:pic>
        <p:nvPicPr>
          <p:cNvPr descr="Web Design - Free of Charge Creative Commons Laptop image" id="252" name="Google Shape;25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7175" y="1329700"/>
            <a:ext cx="4812252" cy="320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Lighthouse 測試與評估</a:t>
            </a:r>
            <a:endParaRPr/>
          </a:p>
        </p:txBody>
      </p:sp>
      <p:sp>
        <p:nvSpPr>
          <p:cNvPr id="258" name="Google Shape;258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59" name="Google Shape;25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89225" y="1800200"/>
            <a:ext cx="4710948" cy="29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部署和上線</a:t>
            </a:r>
            <a:endParaRPr/>
          </a:p>
        </p:txBody>
      </p:sp>
      <p:sp>
        <p:nvSpPr>
          <p:cNvPr id="265" name="Google Shape;265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服務器部署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Linex系統的部署和和使用 Github。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域名設置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上線後的監控和維護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：部署圖（Deployment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描述系統的部署結構和環境。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100"/>
          </a:p>
        </p:txBody>
      </p:sp>
      <p:pic>
        <p:nvPicPr>
          <p:cNvPr descr="Royalty-free web browser photos free download | Pxfuel" id="266" name="Google Shape;26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63500" y="1958027"/>
            <a:ext cx="3834600" cy="21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9"/>
          <p:cNvSpPr txBox="1"/>
          <p:nvPr>
            <p:ph type="title"/>
          </p:nvPr>
        </p:nvSpPr>
        <p:spPr>
          <a:xfrm>
            <a:off x="884900" y="852925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結論</a:t>
            </a:r>
            <a:endParaRPr/>
          </a:p>
        </p:txBody>
      </p:sp>
      <p:sp>
        <p:nvSpPr>
          <p:cNvPr id="272" name="Google Shape;272;p29"/>
          <p:cNvSpPr txBox="1"/>
          <p:nvPr>
            <p:ph idx="1" type="body"/>
          </p:nvPr>
        </p:nvSpPr>
        <p:spPr>
          <a:xfrm>
            <a:off x="951300" y="19618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/>
              <a:t>總結設計開發網站的關鍵步驟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/>
              <a:t>強調UML在設計過程中的重要性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Web literacies in relation to other new literacies | Flickr" id="273" name="Google Shape;27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5225" y="1585425"/>
            <a:ext cx="3916076" cy="293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設計開發網站的步驟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39563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標題：設計開發旅行社網站的步驟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副標題：從初步規劃到最終部署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日期和演講者姓名: 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18 November, 2024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1. Au Kwok Leung Dickens (Class no.15)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2. Tang Tsz Yik Ken (Class no.: 11)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98113"/>
              <a:buNone/>
            </a:pPr>
            <a:r>
              <a:rPr lang="zh-TW" sz="5300"/>
              <a:t>3. Yeung Kwok Keung Paul (Class no. 7)</a:t>
            </a:r>
            <a:endParaRPr sz="53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208000"/>
              <a:buNone/>
            </a:pPr>
            <a:r>
              <a:t/>
            </a:r>
            <a:endParaRPr sz="2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Web Designs - Free of Charge Creative Commons Keyboard image" id="136" name="Google Shape;13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45500" y="1731575"/>
            <a:ext cx="4025901" cy="286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目標定義與需求分析</a:t>
            </a:r>
            <a:endParaRPr/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760700" y="193957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客戶會議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了解業務、目標、受眾和功能需求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需求文檔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撰寫詳細需求文檔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：用例圖（Use Case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描述系統的主要功能和用戶互動。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100"/>
          </a:p>
        </p:txBody>
      </p:sp>
      <p:pic>
        <p:nvPicPr>
          <p:cNvPr descr="Web Developer - Free of Charge Creative Commons Notepad 1 image" id="149" name="Google Shape;14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1475" y="1800200"/>
            <a:ext cx="3266627" cy="217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921425" y="88215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zh-TW"/>
              <a:t>資訊架構與用戶體驗設計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9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>
            <a:off x="921425" y="2018050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創建網站藍圖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用戶旅程地圖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原型設計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：活動圖（Activity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展示用戶與網站的互動流程。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World wide web 1080P, 2K, 4K, 5K HD wallpapers free download ..." id="156" name="Google Shape;15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01025" y="1753475"/>
            <a:ext cx="2758301" cy="275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789925" y="925975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前端開發</a:t>
            </a:r>
            <a:endParaRPr/>
          </a:p>
        </p:txBody>
      </p:sp>
      <p:sp>
        <p:nvSpPr>
          <p:cNvPr id="162" name="Google Shape;162;p18"/>
          <p:cNvSpPr txBox="1"/>
          <p:nvPr>
            <p:ph idx="1" type="body"/>
          </p:nvPr>
        </p:nvSpPr>
        <p:spPr>
          <a:xfrm>
            <a:off x="932000" y="1924188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HTML/CSS/JavaScript 編碼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響應式設計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前端框架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：組件圖（Component Diagram）</a:t>
            </a:r>
            <a:endParaRPr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○"/>
            </a:pPr>
            <a:r>
              <a:rPr lang="zh-TW" sz="1300">
                <a:solidFill>
                  <a:srgbClr val="000000"/>
                </a:solidFill>
              </a:rPr>
              <a:t>展示前端架構及其組件之間的關係。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Web Schema | Free SVG" id="163" name="Google Shape;16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16125" y="1880575"/>
            <a:ext cx="2535225" cy="253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title"/>
          </p:nvPr>
        </p:nvSpPr>
        <p:spPr>
          <a:xfrm>
            <a:off x="782600" y="82365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視覺設計</a:t>
            </a:r>
            <a:endParaRPr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782600" y="1981550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風格指南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zh-TW">
                <a:solidFill>
                  <a:srgbClr val="000000"/>
                </a:solidFill>
              </a:rPr>
              <a:t>高保真設計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：類圖（Class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描述網站的視覺元素及其屬性。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descr="Free Images : spider web, macro photography, water, light, insect ..." id="170" name="Google Shape;17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5621" y="2184075"/>
            <a:ext cx="3570852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819150" y="823675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UML 類別圖</a:t>
            </a:r>
            <a:endParaRPr/>
          </a:p>
        </p:txBody>
      </p:sp>
      <p:sp>
        <p:nvSpPr>
          <p:cNvPr id="176" name="Google Shape;176;p20"/>
          <p:cNvSpPr txBox="1"/>
          <p:nvPr/>
        </p:nvSpPr>
        <p:spPr>
          <a:xfrm>
            <a:off x="876775" y="1293200"/>
            <a:ext cx="60933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+--------------------+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     網站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+--------------------+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登入頁面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主頁  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關於我們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九州 (2頁)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本州 (2頁)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四國 (2頁)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北海道 (2頁)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旅遊團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旅遊 TIPS &amp; 常見問題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聯絡我們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招募  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| - 自由行          |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+--------------------+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20"/>
          <p:cNvPicPr preferRelativeResize="0"/>
          <p:nvPr/>
        </p:nvPicPr>
        <p:blipFill rotWithShape="1">
          <a:blip r:embed="rId3">
            <a:alphaModFix/>
          </a:blip>
          <a:srcRect b="32965" l="0" r="0" t="32972"/>
          <a:stretch/>
        </p:blipFill>
        <p:spPr>
          <a:xfrm>
            <a:off x="4521850" y="2298350"/>
            <a:ext cx="4023025" cy="188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819150" y="8368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zh-TW"/>
              <a:t>日旅社 UML圖</a:t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4054275" y="1591038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入登頁面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/>
          <p:nvPr/>
        </p:nvSpPr>
        <p:spPr>
          <a:xfrm>
            <a:off x="4099125" y="2289850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主頁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289000" y="2753775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關於我們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2611300" y="2774050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九州 (2頁)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5027800" y="2787325"/>
            <a:ext cx="1336176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北海道 (2頁)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1"/>
          <p:cNvSpPr/>
          <p:nvPr/>
        </p:nvSpPr>
        <p:spPr>
          <a:xfrm>
            <a:off x="1477738" y="2772863"/>
            <a:ext cx="1125144" cy="363690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本州 (2頁)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1"/>
          <p:cNvSpPr/>
          <p:nvPr/>
        </p:nvSpPr>
        <p:spPr>
          <a:xfrm>
            <a:off x="3830625" y="2787325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四國 (2頁)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6302537" y="4346600"/>
            <a:ext cx="2131974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旅遊 TIPS &amp; 常見問題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7337725" y="3530038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自由行 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7164450" y="2779500"/>
            <a:ext cx="683424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招募 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7832475" y="2793138"/>
            <a:ext cx="1035450" cy="363690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聯絡我們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4" name="Google Shape;194;p21"/>
          <p:cNvCxnSpPr/>
          <p:nvPr/>
        </p:nvCxnSpPr>
        <p:spPr>
          <a:xfrm flipH="1">
            <a:off x="996915" y="2449338"/>
            <a:ext cx="3142500" cy="29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5" name="Google Shape;195;p21"/>
          <p:cNvCxnSpPr>
            <a:stCxn id="184" idx="1"/>
          </p:cNvCxnSpPr>
          <p:nvPr/>
        </p:nvCxnSpPr>
        <p:spPr>
          <a:xfrm flipH="1">
            <a:off x="2498625" y="2490784"/>
            <a:ext cx="1600500" cy="28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6" name="Google Shape;196;p21"/>
          <p:cNvCxnSpPr>
            <a:stCxn id="184" idx="1"/>
          </p:cNvCxnSpPr>
          <p:nvPr/>
        </p:nvCxnSpPr>
        <p:spPr>
          <a:xfrm flipH="1">
            <a:off x="3638325" y="2490784"/>
            <a:ext cx="460800" cy="28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7" name="Google Shape;197;p21"/>
          <p:cNvSpPr/>
          <p:nvPr/>
        </p:nvSpPr>
        <p:spPr>
          <a:xfrm>
            <a:off x="2714375" y="1800188"/>
            <a:ext cx="701400" cy="639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zh-TW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用戶</a:t>
            </a:r>
            <a:r>
              <a:rPr b="0" i="0" lang="zh-TW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21"/>
          <p:cNvCxnSpPr>
            <a:stCxn id="197" idx="6"/>
            <a:endCxn id="183" idx="1"/>
          </p:cNvCxnSpPr>
          <p:nvPr/>
        </p:nvCxnSpPr>
        <p:spPr>
          <a:xfrm flipH="1" rot="10800000">
            <a:off x="3415775" y="1792088"/>
            <a:ext cx="638400" cy="3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9" name="Google Shape;199;p21"/>
          <p:cNvSpPr/>
          <p:nvPr/>
        </p:nvSpPr>
        <p:spPr>
          <a:xfrm>
            <a:off x="6246450" y="3563050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旅遊團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6363900" y="2779500"/>
            <a:ext cx="8005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去旅行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1" name="Google Shape;201;p21"/>
          <p:cNvCxnSpPr/>
          <p:nvPr/>
        </p:nvCxnSpPr>
        <p:spPr>
          <a:xfrm flipH="1">
            <a:off x="4465675" y="2699625"/>
            <a:ext cx="130800" cy="7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2" name="Google Shape;202;p21"/>
          <p:cNvCxnSpPr>
            <a:stCxn id="184" idx="3"/>
            <a:endCxn id="187" idx="0"/>
          </p:cNvCxnSpPr>
          <p:nvPr/>
        </p:nvCxnSpPr>
        <p:spPr>
          <a:xfrm>
            <a:off x="5134575" y="2490784"/>
            <a:ext cx="561300" cy="29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3" name="Google Shape;203;p21"/>
          <p:cNvCxnSpPr>
            <a:stCxn id="184" idx="3"/>
            <a:endCxn id="200" idx="0"/>
          </p:cNvCxnSpPr>
          <p:nvPr/>
        </p:nvCxnSpPr>
        <p:spPr>
          <a:xfrm>
            <a:off x="5134575" y="2490784"/>
            <a:ext cx="1629600" cy="2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4" name="Google Shape;204;p21"/>
          <p:cNvCxnSpPr>
            <a:stCxn id="184" idx="3"/>
            <a:endCxn id="192" idx="0"/>
          </p:cNvCxnSpPr>
          <p:nvPr/>
        </p:nvCxnSpPr>
        <p:spPr>
          <a:xfrm>
            <a:off x="5134575" y="2490784"/>
            <a:ext cx="2371500" cy="2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5" name="Google Shape;205;p21"/>
          <p:cNvCxnSpPr/>
          <p:nvPr/>
        </p:nvCxnSpPr>
        <p:spPr>
          <a:xfrm>
            <a:off x="5141025" y="2519734"/>
            <a:ext cx="3348300" cy="28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6" name="Google Shape;206;p21"/>
          <p:cNvCxnSpPr>
            <a:stCxn id="200" idx="2"/>
          </p:cNvCxnSpPr>
          <p:nvPr/>
        </p:nvCxnSpPr>
        <p:spPr>
          <a:xfrm>
            <a:off x="6764175" y="3181368"/>
            <a:ext cx="1020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7" name="Google Shape;207;p21"/>
          <p:cNvCxnSpPr>
            <a:stCxn id="200" idx="2"/>
            <a:endCxn id="191" idx="0"/>
          </p:cNvCxnSpPr>
          <p:nvPr/>
        </p:nvCxnSpPr>
        <p:spPr>
          <a:xfrm>
            <a:off x="6764175" y="3181368"/>
            <a:ext cx="1091400" cy="34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8" name="Google Shape;208;p21"/>
          <p:cNvCxnSpPr/>
          <p:nvPr/>
        </p:nvCxnSpPr>
        <p:spPr>
          <a:xfrm flipH="1">
            <a:off x="7671075" y="3961931"/>
            <a:ext cx="161400" cy="38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9" name="Google Shape;209;p21"/>
          <p:cNvCxnSpPr>
            <a:stCxn id="199" idx="2"/>
            <a:endCxn id="190" idx="0"/>
          </p:cNvCxnSpPr>
          <p:nvPr/>
        </p:nvCxnSpPr>
        <p:spPr>
          <a:xfrm>
            <a:off x="6764175" y="3964918"/>
            <a:ext cx="604200" cy="3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0" name="Google Shape;210;p21"/>
          <p:cNvCxnSpPr>
            <a:stCxn id="184" idx="0"/>
          </p:cNvCxnSpPr>
          <p:nvPr/>
        </p:nvCxnSpPr>
        <p:spPr>
          <a:xfrm>
            <a:off x="4616850" y="228985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1" name="Google Shape;211;p21"/>
          <p:cNvCxnSpPr>
            <a:stCxn id="183" idx="2"/>
            <a:endCxn id="184" idx="0"/>
          </p:cNvCxnSpPr>
          <p:nvPr/>
        </p:nvCxnSpPr>
        <p:spPr>
          <a:xfrm>
            <a:off x="4572000" y="1992906"/>
            <a:ext cx="450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2" name="Google Shape;212;p21"/>
          <p:cNvSpPr/>
          <p:nvPr/>
        </p:nvSpPr>
        <p:spPr>
          <a:xfrm>
            <a:off x="5929650" y="1379025"/>
            <a:ext cx="1234800" cy="8259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訪客/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會員/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登記新會員/(Firebase)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3" name="Google Shape;213;p21"/>
          <p:cNvCxnSpPr>
            <a:stCxn id="183" idx="3"/>
          </p:cNvCxnSpPr>
          <p:nvPr/>
        </p:nvCxnSpPr>
        <p:spPr>
          <a:xfrm flipH="1" rot="10800000">
            <a:off x="5089725" y="1590972"/>
            <a:ext cx="934800" cy="2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4" name="Google Shape;214;p21"/>
          <p:cNvCxnSpPr>
            <a:stCxn id="212" idx="1"/>
          </p:cNvCxnSpPr>
          <p:nvPr/>
        </p:nvCxnSpPr>
        <p:spPr>
          <a:xfrm flipH="1">
            <a:off x="5058150" y="1791975"/>
            <a:ext cx="871500" cy="50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